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9" r:id="rId10"/>
    <p:sldId id="280" r:id="rId11"/>
    <p:sldId id="265" r:id="rId12"/>
    <p:sldId id="266" r:id="rId13"/>
    <p:sldId id="267" r:id="rId14"/>
    <p:sldId id="271" r:id="rId15"/>
    <p:sldId id="272" r:id="rId16"/>
    <p:sldId id="273" r:id="rId17"/>
    <p:sldId id="274" r:id="rId18"/>
    <p:sldId id="275" r:id="rId19"/>
    <p:sldId id="283" r:id="rId20"/>
    <p:sldId id="276" r:id="rId21"/>
    <p:sldId id="277" r:id="rId22"/>
    <p:sldId id="281" r:id="rId23"/>
    <p:sldId id="282" r:id="rId24"/>
    <p:sldId id="278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6DFF08F-DC6B-4601-B491-B0F83F6DD2DA}" type="datetimeFigureOut">
              <a:rPr lang="en-US" dirty="0"/>
              <a:t>2/16/2022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2/16/2022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2/16/2022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2/16/2022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2/16/2022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2/16/2022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2/16/2022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2/16/2022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2/16/2022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2/16/2022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2/16/2022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96DFF08F-DC6B-4601-B491-B0F83F6DD2DA}" type="datetimeFigureOut">
              <a:rPr lang="en-US" dirty="0"/>
              <a:pPr/>
              <a:t>2/16/2022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www.bibliaonline.com.br/naa/lc/21/20,21+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aonline.com.br/naa/atos/15/13+" TargetMode="External"/><Relationship Id="rId2" Type="http://schemas.openxmlformats.org/officeDocument/2006/relationships/hyperlink" Target="https://www.bibliaonline.com.br/naa/atos/15/7+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aonline.com.br/naa/atos/15/25+" TargetMode="External"/><Relationship Id="rId2" Type="http://schemas.openxmlformats.org/officeDocument/2006/relationships/hyperlink" Target="https://www.bibliaonline.com.br/naa/atos/15/19,20+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bibliaonline.com.br/naa/mc/13/1,2+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t-BR" dirty="0"/>
              <a:t>A catástrofe: Jerusalém destruída em 70 d.C</a:t>
            </a:r>
            <a:r>
              <a:rPr lang="pt-BR" dirty="0" smtClean="0"/>
              <a:t>.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971660" y="4912823"/>
            <a:ext cx="8767860" cy="1388165"/>
          </a:xfrm>
        </p:spPr>
        <p:txBody>
          <a:bodyPr>
            <a:normAutofit/>
          </a:bodyPr>
          <a:lstStyle/>
          <a:p>
            <a:pPr algn="r"/>
            <a:r>
              <a:rPr lang="pt-BR" sz="4000" dirty="0" smtClean="0"/>
              <a:t>EBE – 16/02/2022</a:t>
            </a:r>
          </a:p>
          <a:p>
            <a:pPr algn="r"/>
            <a:r>
              <a:rPr lang="pt-BR" sz="4000" dirty="0" smtClean="0"/>
              <a:t>Jane.</a:t>
            </a:r>
            <a:endParaRPr lang="pt-BR" sz="4000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403" y="3799053"/>
            <a:ext cx="7381406" cy="2952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8826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953037" y="862885"/>
            <a:ext cx="10303098" cy="5233115"/>
          </a:xfrm>
        </p:spPr>
        <p:txBody>
          <a:bodyPr>
            <a:normAutofit lnSpcReduction="10000"/>
          </a:bodyPr>
          <a:lstStyle/>
          <a:p>
            <a:pPr marL="45720" indent="0">
              <a:buNone/>
            </a:pPr>
            <a:r>
              <a:rPr lang="pt-BR" sz="3600" dirty="0">
                <a:solidFill>
                  <a:schemeClr val="tx1"/>
                </a:solidFill>
              </a:rPr>
              <a:t>De acordo com Lucas, a expansão do cristianismo, principalmente com Paulo, se deu sem maiores contratempos. </a:t>
            </a:r>
            <a:endParaRPr lang="pt-BR" sz="3600" dirty="0" smtClean="0">
              <a:solidFill>
                <a:schemeClr val="tx1"/>
              </a:solidFill>
            </a:endParaRPr>
          </a:p>
          <a:p>
            <a:pPr marL="45720" indent="0">
              <a:buNone/>
            </a:pPr>
            <a:r>
              <a:rPr lang="pt-BR" sz="3600" dirty="0" smtClean="0">
                <a:solidFill>
                  <a:schemeClr val="tx1"/>
                </a:solidFill>
              </a:rPr>
              <a:t>Os </a:t>
            </a:r>
            <a:r>
              <a:rPr lang="pt-BR" sz="3600" dirty="0">
                <a:solidFill>
                  <a:schemeClr val="tx1"/>
                </a:solidFill>
              </a:rPr>
              <a:t>cristãos não sofreram </a:t>
            </a:r>
            <a:endParaRPr lang="pt-BR" sz="3600" dirty="0" smtClean="0">
              <a:solidFill>
                <a:schemeClr val="tx1"/>
              </a:solidFill>
            </a:endParaRPr>
          </a:p>
          <a:p>
            <a:pPr marL="45720" indent="0">
              <a:buNone/>
            </a:pPr>
            <a:r>
              <a:rPr lang="pt-BR" sz="3600" dirty="0" smtClean="0">
                <a:solidFill>
                  <a:schemeClr val="tx1"/>
                </a:solidFill>
              </a:rPr>
              <a:t>no </a:t>
            </a:r>
            <a:r>
              <a:rPr lang="pt-BR" sz="3600" dirty="0">
                <a:solidFill>
                  <a:schemeClr val="tx1"/>
                </a:solidFill>
              </a:rPr>
              <a:t>início perseguições severas </a:t>
            </a:r>
            <a:endParaRPr lang="pt-BR" sz="3600" dirty="0" smtClean="0">
              <a:solidFill>
                <a:schemeClr val="tx1"/>
              </a:solidFill>
            </a:endParaRPr>
          </a:p>
          <a:p>
            <a:pPr marL="45720" indent="0">
              <a:buNone/>
            </a:pPr>
            <a:r>
              <a:rPr lang="pt-BR" sz="3600" dirty="0" smtClean="0">
                <a:solidFill>
                  <a:schemeClr val="tx1"/>
                </a:solidFill>
              </a:rPr>
              <a:t>por </a:t>
            </a:r>
            <a:r>
              <a:rPr lang="pt-BR" sz="3600" dirty="0">
                <a:solidFill>
                  <a:schemeClr val="tx1"/>
                </a:solidFill>
              </a:rPr>
              <a:t>parte de Roma. </a:t>
            </a:r>
          </a:p>
          <a:p>
            <a:pPr marL="45720" indent="0">
              <a:buNone/>
            </a:pPr>
            <a:endParaRPr lang="pt-BR" sz="3600" dirty="0" smtClean="0">
              <a:solidFill>
                <a:schemeClr val="tx1"/>
              </a:solidFill>
            </a:endParaRPr>
          </a:p>
          <a:p>
            <a:pPr marL="45720" indent="0">
              <a:buNone/>
            </a:pPr>
            <a:r>
              <a:rPr lang="pt-BR" sz="3600" dirty="0" smtClean="0">
                <a:solidFill>
                  <a:schemeClr val="tx1"/>
                </a:solidFill>
              </a:rPr>
              <a:t>Eram </a:t>
            </a:r>
            <a:r>
              <a:rPr lang="pt-BR" sz="3600" dirty="0">
                <a:solidFill>
                  <a:schemeClr val="tx1"/>
                </a:solidFill>
              </a:rPr>
              <a:t>pouco conhecidos, </a:t>
            </a:r>
            <a:endParaRPr lang="pt-BR" sz="3600" dirty="0" smtClean="0">
              <a:solidFill>
                <a:schemeClr val="tx1"/>
              </a:solidFill>
            </a:endParaRPr>
          </a:p>
          <a:p>
            <a:pPr marL="45720" indent="0">
              <a:buNone/>
            </a:pPr>
            <a:r>
              <a:rPr lang="pt-BR" sz="3600" dirty="0" smtClean="0">
                <a:solidFill>
                  <a:schemeClr val="tx1"/>
                </a:solidFill>
              </a:rPr>
              <a:t>os </a:t>
            </a:r>
            <a:r>
              <a:rPr lang="pt-BR" sz="3600" dirty="0">
                <a:solidFill>
                  <a:schemeClr val="tx1"/>
                </a:solidFill>
              </a:rPr>
              <a:t>cristãos, suas práticas e suas crenças.</a:t>
            </a:r>
          </a:p>
          <a:p>
            <a:pPr marL="45720" indent="0">
              <a:buNone/>
            </a:pP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6649" y="2833352"/>
            <a:ext cx="4610635" cy="2593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6352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88642" y="888642"/>
            <a:ext cx="10127229" cy="5207358"/>
          </a:xfrm>
        </p:spPr>
        <p:txBody>
          <a:bodyPr>
            <a:normAutofit fontScale="92500" lnSpcReduction="10000"/>
          </a:bodyPr>
          <a:lstStyle/>
          <a:p>
            <a:pPr marL="45720" indent="0">
              <a:buNone/>
            </a:pPr>
            <a:r>
              <a:rPr lang="pt-BR" sz="3200" dirty="0" smtClean="0">
                <a:solidFill>
                  <a:schemeClr val="tx1"/>
                </a:solidFill>
              </a:rPr>
              <a:t>A </a:t>
            </a:r>
            <a:r>
              <a:rPr lang="pt-BR" sz="3200" dirty="0">
                <a:solidFill>
                  <a:schemeClr val="tx1"/>
                </a:solidFill>
              </a:rPr>
              <a:t>história da Igreja de Jerusalém apresenta altos e baixos. </a:t>
            </a:r>
          </a:p>
          <a:p>
            <a:pPr marL="45720" indent="0">
              <a:buNone/>
            </a:pPr>
            <a:r>
              <a:rPr lang="pt-BR" sz="3200" dirty="0">
                <a:solidFill>
                  <a:schemeClr val="tx1"/>
                </a:solidFill>
              </a:rPr>
              <a:t>Nos anos 30 houve a execução de Estêvão e subsequente perseguição pelos helenistas.</a:t>
            </a:r>
          </a:p>
          <a:p>
            <a:pPr marL="45720" indent="0">
              <a:buNone/>
            </a:pPr>
            <a:r>
              <a:rPr lang="pt-BR" sz="3200" dirty="0">
                <a:solidFill>
                  <a:schemeClr val="tx1"/>
                </a:solidFill>
              </a:rPr>
              <a:t>Nos anos 40, a execução de Tiago, </a:t>
            </a:r>
            <a:endParaRPr lang="pt-BR" sz="3200" dirty="0" smtClean="0">
              <a:solidFill>
                <a:schemeClr val="tx1"/>
              </a:solidFill>
            </a:endParaRPr>
          </a:p>
          <a:p>
            <a:pPr marL="45720" indent="0">
              <a:buNone/>
            </a:pPr>
            <a:r>
              <a:rPr lang="pt-BR" sz="3200" dirty="0" smtClean="0">
                <a:solidFill>
                  <a:schemeClr val="tx1"/>
                </a:solidFill>
              </a:rPr>
              <a:t>irmão </a:t>
            </a:r>
            <a:r>
              <a:rPr lang="pt-BR" sz="3200" dirty="0">
                <a:solidFill>
                  <a:schemeClr val="tx1"/>
                </a:solidFill>
              </a:rPr>
              <a:t>de João que pertencia ao círculo </a:t>
            </a:r>
            <a:endParaRPr lang="pt-BR" sz="3200" dirty="0" smtClean="0">
              <a:solidFill>
                <a:schemeClr val="tx1"/>
              </a:solidFill>
            </a:endParaRPr>
          </a:p>
          <a:p>
            <a:pPr marL="45720" indent="0">
              <a:buNone/>
            </a:pPr>
            <a:r>
              <a:rPr lang="pt-BR" sz="3200" dirty="0" smtClean="0">
                <a:solidFill>
                  <a:schemeClr val="tx1"/>
                </a:solidFill>
              </a:rPr>
              <a:t>íntimo </a:t>
            </a:r>
            <a:r>
              <a:rPr lang="pt-BR" sz="3200" dirty="0">
                <a:solidFill>
                  <a:schemeClr val="tx1"/>
                </a:solidFill>
              </a:rPr>
              <a:t>de Jesus.  </a:t>
            </a:r>
          </a:p>
          <a:p>
            <a:pPr marL="45720" indent="0">
              <a:buNone/>
            </a:pPr>
            <a:endParaRPr lang="pt-BR" sz="3200" dirty="0" smtClean="0">
              <a:solidFill>
                <a:schemeClr val="tx1"/>
              </a:solidFill>
            </a:endParaRPr>
          </a:p>
          <a:p>
            <a:pPr marL="45720" indent="0">
              <a:buNone/>
            </a:pPr>
            <a:r>
              <a:rPr lang="pt-BR" sz="3200" dirty="0" smtClean="0">
                <a:solidFill>
                  <a:schemeClr val="tx1"/>
                </a:solidFill>
              </a:rPr>
              <a:t>Paulo</a:t>
            </a:r>
            <a:r>
              <a:rPr lang="pt-BR" sz="3200" dirty="0">
                <a:solidFill>
                  <a:schemeClr val="tx1"/>
                </a:solidFill>
              </a:rPr>
              <a:t>, Tiago e Pedro foram executados. (62-64</a:t>
            </a:r>
            <a:r>
              <a:rPr lang="pt-BR" sz="3200" dirty="0" smtClean="0">
                <a:solidFill>
                  <a:schemeClr val="tx1"/>
                </a:solidFill>
              </a:rPr>
              <a:t>)</a:t>
            </a:r>
            <a:endParaRPr lang="pt-BR" sz="3200" dirty="0">
              <a:solidFill>
                <a:schemeClr val="tx1"/>
              </a:solidFill>
            </a:endParaRPr>
          </a:p>
          <a:p>
            <a:pPr marL="45720" indent="0">
              <a:buNone/>
            </a:pPr>
            <a:r>
              <a:rPr lang="pt-BR" sz="3200" dirty="0">
                <a:solidFill>
                  <a:schemeClr val="tx1"/>
                </a:solidFill>
              </a:rPr>
              <a:t>A primeira perseguição grave aconteceu </a:t>
            </a:r>
            <a:endParaRPr lang="pt-BR" sz="3200" dirty="0" smtClean="0">
              <a:solidFill>
                <a:schemeClr val="tx1"/>
              </a:solidFill>
            </a:endParaRPr>
          </a:p>
          <a:p>
            <a:pPr marL="45720" indent="0">
              <a:buNone/>
            </a:pPr>
            <a:r>
              <a:rPr lang="pt-BR" sz="3200" dirty="0" smtClean="0">
                <a:solidFill>
                  <a:schemeClr val="tx1"/>
                </a:solidFill>
              </a:rPr>
              <a:t>no </a:t>
            </a:r>
            <a:r>
              <a:rPr lang="pt-BR" sz="3200" dirty="0">
                <a:solidFill>
                  <a:schemeClr val="tx1"/>
                </a:solidFill>
              </a:rPr>
              <a:t>tempo de Nero em 67.</a:t>
            </a:r>
          </a:p>
          <a:p>
            <a:pPr marL="45720" indent="0">
              <a:buNone/>
            </a:pP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52909" y="2253802"/>
            <a:ext cx="2843414" cy="1895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52856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143000" y="965915"/>
            <a:ext cx="9872871" cy="5130085"/>
          </a:xfrm>
        </p:spPr>
        <p:txBody>
          <a:bodyPr/>
          <a:lstStyle/>
          <a:p>
            <a:pPr marL="45720" indent="0">
              <a:buNone/>
            </a:pPr>
            <a:r>
              <a:rPr lang="pt-BR" sz="3200" dirty="0">
                <a:solidFill>
                  <a:schemeClr val="tx1"/>
                </a:solidFill>
              </a:rPr>
              <a:t>Tiago, o Irmão de Jesus, foi o principal líder da igreja de Jerusalém desde o início dos anos 40 (após a execução de Tiago, irmão de João) até o início dos anos 60. </a:t>
            </a:r>
          </a:p>
          <a:p>
            <a:pPr marL="45720" indent="0">
              <a:buNone/>
            </a:pPr>
            <a:r>
              <a:rPr lang="pt-BR" sz="3200" dirty="0">
                <a:solidFill>
                  <a:schemeClr val="tx1"/>
                </a:solidFill>
              </a:rPr>
              <a:t>O grupo dos “Doze” como tal deve ter saído de cena muito cedo.</a:t>
            </a:r>
          </a:p>
          <a:p>
            <a:pPr marL="45720" indent="0">
              <a:buNone/>
            </a:pPr>
            <a:r>
              <a:rPr lang="pt-BR" sz="3200" dirty="0">
                <a:solidFill>
                  <a:schemeClr val="tx1"/>
                </a:solidFill>
              </a:rPr>
              <a:t>Pedro, tendo sido a figura mais proeminente na igreja de Jerusalém desde o início, priorizou a missão e não mais considerava Jerusalém como sua base de operações preferida.</a:t>
            </a:r>
          </a:p>
          <a:p>
            <a:pPr marL="45720" indent="0">
              <a:buNone/>
            </a:pP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9808" y="5155095"/>
            <a:ext cx="2802562" cy="1571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6795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143001" y="875763"/>
            <a:ext cx="7232374" cy="5220237"/>
          </a:xfrm>
        </p:spPr>
        <p:txBody>
          <a:bodyPr/>
          <a:lstStyle/>
          <a:p>
            <a:pPr marL="45720" indent="0">
              <a:buNone/>
            </a:pPr>
            <a:r>
              <a:rPr lang="pt-BR" sz="4000" dirty="0">
                <a:solidFill>
                  <a:schemeClr val="tx1"/>
                </a:solidFill>
              </a:rPr>
              <a:t>A destruição de Jerusalém no ano 70 d.C., marcou profundamente do cristianismo e o judaísmo trazendo mudanças significativas.</a:t>
            </a:r>
          </a:p>
          <a:p>
            <a:pPr marL="45720" indent="0">
              <a:buNone/>
            </a:pP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18376" y="1258958"/>
            <a:ext cx="3210339" cy="4280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1663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143000" y="1043189"/>
            <a:ext cx="9872871" cy="5052811"/>
          </a:xfrm>
        </p:spPr>
        <p:txBody>
          <a:bodyPr/>
          <a:lstStyle/>
          <a:p>
            <a:pPr marL="45720" indent="0">
              <a:buNone/>
            </a:pPr>
            <a:r>
              <a:rPr lang="pt-BR" sz="3200" b="1" dirty="0">
                <a:solidFill>
                  <a:schemeClr val="tx1"/>
                </a:solidFill>
              </a:rPr>
              <a:t>A realidade da guerra:</a:t>
            </a:r>
            <a:endParaRPr lang="pt-BR" sz="3200" dirty="0">
              <a:solidFill>
                <a:schemeClr val="tx1"/>
              </a:solidFill>
            </a:endParaRPr>
          </a:p>
          <a:p>
            <a:r>
              <a:rPr lang="pt-BR" sz="3200" dirty="0">
                <a:solidFill>
                  <a:schemeClr val="tx1"/>
                </a:solidFill>
              </a:rPr>
              <a:t>Os judeus se rebelaram contra Roma.</a:t>
            </a:r>
          </a:p>
          <a:p>
            <a:r>
              <a:rPr lang="pt-BR" sz="3200" dirty="0">
                <a:solidFill>
                  <a:schemeClr val="tx1"/>
                </a:solidFill>
              </a:rPr>
              <a:t>Ocuparam a fortaleza de </a:t>
            </a:r>
            <a:r>
              <a:rPr lang="pt-BR" sz="3200" dirty="0" err="1">
                <a:solidFill>
                  <a:schemeClr val="tx1"/>
                </a:solidFill>
              </a:rPr>
              <a:t>Massada</a:t>
            </a:r>
            <a:r>
              <a:rPr lang="pt-BR" sz="3200" dirty="0">
                <a:solidFill>
                  <a:schemeClr val="tx1"/>
                </a:solidFill>
              </a:rPr>
              <a:t>.</a:t>
            </a:r>
          </a:p>
          <a:p>
            <a:r>
              <a:rPr lang="pt-BR" sz="3200" dirty="0">
                <a:solidFill>
                  <a:schemeClr val="tx1"/>
                </a:solidFill>
              </a:rPr>
              <a:t>Suspenderam o sacrifício </a:t>
            </a:r>
            <a:endParaRPr lang="pt-BR" sz="3200" dirty="0" smtClean="0">
              <a:solidFill>
                <a:schemeClr val="tx1"/>
              </a:solidFill>
            </a:endParaRPr>
          </a:p>
          <a:p>
            <a:pPr marL="45720" indent="0">
              <a:buNone/>
            </a:pPr>
            <a:r>
              <a:rPr lang="pt-BR" sz="3200" dirty="0">
                <a:solidFill>
                  <a:schemeClr val="tx1"/>
                </a:solidFill>
              </a:rPr>
              <a:t>	</a:t>
            </a:r>
            <a:r>
              <a:rPr lang="pt-BR" sz="3200" dirty="0" smtClean="0">
                <a:solidFill>
                  <a:schemeClr val="tx1"/>
                </a:solidFill>
              </a:rPr>
              <a:t>diário </a:t>
            </a:r>
            <a:r>
              <a:rPr lang="pt-BR" sz="3200" dirty="0">
                <a:solidFill>
                  <a:schemeClr val="tx1"/>
                </a:solidFill>
              </a:rPr>
              <a:t>pelo Imperador.</a:t>
            </a:r>
          </a:p>
          <a:p>
            <a:pPr marL="45720" indent="0">
              <a:buNone/>
            </a:pP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3410" y="3412902"/>
            <a:ext cx="4762500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301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24248" y="850006"/>
            <a:ext cx="10191623" cy="5245994"/>
          </a:xfrm>
        </p:spPr>
        <p:txBody>
          <a:bodyPr>
            <a:normAutofit fontScale="92500"/>
          </a:bodyPr>
          <a:lstStyle/>
          <a:p>
            <a:pPr marL="45720" indent="0">
              <a:buNone/>
            </a:pPr>
            <a:r>
              <a:rPr lang="pt-BR" sz="2800" dirty="0">
                <a:solidFill>
                  <a:schemeClr val="tx1"/>
                </a:solidFill>
              </a:rPr>
              <a:t>Houve uma divisão entre: </a:t>
            </a:r>
          </a:p>
          <a:p>
            <a:pPr lvl="0"/>
            <a:r>
              <a:rPr lang="pt-BR" sz="2800" dirty="0">
                <a:solidFill>
                  <a:schemeClr val="tx1"/>
                </a:solidFill>
              </a:rPr>
              <a:t>Os defensores da paz, principalmente os principais sacerdotes, fariseus notáveis ​​e aqueles associados à família </a:t>
            </a:r>
            <a:r>
              <a:rPr lang="pt-BR" sz="2800" dirty="0" err="1">
                <a:solidFill>
                  <a:schemeClr val="tx1"/>
                </a:solidFill>
              </a:rPr>
              <a:t>herodiana</a:t>
            </a:r>
            <a:r>
              <a:rPr lang="pt-BR" sz="2800" dirty="0">
                <a:solidFill>
                  <a:schemeClr val="tx1"/>
                </a:solidFill>
              </a:rPr>
              <a:t>. </a:t>
            </a:r>
          </a:p>
          <a:p>
            <a:pPr lvl="0"/>
            <a:r>
              <a:rPr lang="pt-BR" sz="2800" dirty="0">
                <a:solidFill>
                  <a:schemeClr val="tx1"/>
                </a:solidFill>
              </a:rPr>
              <a:t>Os insurgentes</a:t>
            </a:r>
            <a:r>
              <a:rPr lang="pt-BR" sz="2800" dirty="0" smtClean="0">
                <a:solidFill>
                  <a:schemeClr val="tx1"/>
                </a:solidFill>
              </a:rPr>
              <a:t>.</a:t>
            </a:r>
          </a:p>
          <a:p>
            <a:pPr marL="45720" indent="0">
              <a:buNone/>
            </a:pPr>
            <a:r>
              <a:rPr lang="pt-BR" sz="2800" dirty="0" smtClean="0">
                <a:solidFill>
                  <a:schemeClr val="tx1"/>
                </a:solidFill>
              </a:rPr>
              <a:t>Os </a:t>
            </a:r>
            <a:r>
              <a:rPr lang="pt-BR" sz="2800" dirty="0">
                <a:solidFill>
                  <a:schemeClr val="tx1"/>
                </a:solidFill>
              </a:rPr>
              <a:t>palácios de Ananias e do rei </a:t>
            </a:r>
            <a:r>
              <a:rPr lang="pt-BR" sz="2800" dirty="0" err="1">
                <a:solidFill>
                  <a:schemeClr val="tx1"/>
                </a:solidFill>
              </a:rPr>
              <a:t>Agripa</a:t>
            </a:r>
            <a:r>
              <a:rPr lang="pt-BR" sz="2800" dirty="0">
                <a:solidFill>
                  <a:schemeClr val="tx1"/>
                </a:solidFill>
              </a:rPr>
              <a:t> e Berenice foram incendiados.</a:t>
            </a:r>
          </a:p>
          <a:p>
            <a:pPr marL="45720" indent="0">
              <a:buNone/>
            </a:pPr>
            <a:r>
              <a:rPr lang="pt-BR" sz="2800" dirty="0">
                <a:solidFill>
                  <a:schemeClr val="tx1"/>
                </a:solidFill>
              </a:rPr>
              <a:t>“Também </a:t>
            </a:r>
            <a:r>
              <a:rPr lang="pt-BR" sz="2800" dirty="0" smtClean="0">
                <a:solidFill>
                  <a:schemeClr val="tx1"/>
                </a:solidFill>
              </a:rPr>
              <a:t>incendiaram os </a:t>
            </a:r>
            <a:r>
              <a:rPr lang="pt-BR" sz="2800" dirty="0">
                <a:solidFill>
                  <a:schemeClr val="tx1"/>
                </a:solidFill>
              </a:rPr>
              <a:t>arquivos públicos, desejosos de destruir os reconhecimentos escritos de dívidas, para impedir a cobrança deles e assim conquistar toda uma multidão de pobres para sua causa e reforçar a própria impunidade"</a:t>
            </a:r>
          </a:p>
          <a:p>
            <a:pPr marL="45720" indent="0">
              <a:buNone/>
            </a:pPr>
            <a:r>
              <a:rPr lang="pt-BR" sz="2800" dirty="0">
                <a:solidFill>
                  <a:schemeClr val="tx1"/>
                </a:solidFill>
              </a:rPr>
              <a:t>O sumo sacerdote Ananias, </a:t>
            </a:r>
            <a:r>
              <a:rPr lang="pt-BR" sz="2800" dirty="0" smtClean="0">
                <a:solidFill>
                  <a:schemeClr val="tx1"/>
                </a:solidFill>
              </a:rPr>
              <a:t>que </a:t>
            </a:r>
            <a:r>
              <a:rPr lang="pt-BR" sz="2800" dirty="0">
                <a:solidFill>
                  <a:schemeClr val="tx1"/>
                </a:solidFill>
              </a:rPr>
              <a:t>estava </a:t>
            </a:r>
            <a:endParaRPr lang="pt-BR" sz="2800" dirty="0" smtClean="0">
              <a:solidFill>
                <a:schemeClr val="tx1"/>
              </a:solidFill>
            </a:endParaRPr>
          </a:p>
          <a:p>
            <a:pPr marL="45720" indent="0">
              <a:buNone/>
            </a:pPr>
            <a:r>
              <a:rPr lang="pt-BR" sz="2800" dirty="0" smtClean="0">
                <a:solidFill>
                  <a:schemeClr val="tx1"/>
                </a:solidFill>
              </a:rPr>
              <a:t>escondido</a:t>
            </a:r>
            <a:r>
              <a:rPr lang="pt-BR" sz="2800" dirty="0">
                <a:solidFill>
                  <a:schemeClr val="tx1"/>
                </a:solidFill>
              </a:rPr>
              <a:t>, foi </a:t>
            </a:r>
            <a:r>
              <a:rPr lang="pt-BR" sz="2800" dirty="0" smtClean="0">
                <a:solidFill>
                  <a:schemeClr val="tx1"/>
                </a:solidFill>
              </a:rPr>
              <a:t>capturado e </a:t>
            </a:r>
            <a:r>
              <a:rPr lang="pt-BR" sz="2800" dirty="0">
                <a:solidFill>
                  <a:schemeClr val="tx1"/>
                </a:solidFill>
              </a:rPr>
              <a:t>morto pelos rebeldes.</a:t>
            </a:r>
          </a:p>
          <a:p>
            <a:pPr marL="45720" indent="0">
              <a:buNone/>
            </a:pP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60455" y="5163891"/>
            <a:ext cx="3639625" cy="1455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6236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143000" y="914400"/>
            <a:ext cx="9872871" cy="5181600"/>
          </a:xfrm>
        </p:spPr>
        <p:txBody>
          <a:bodyPr/>
          <a:lstStyle/>
          <a:p>
            <a:pPr marL="45720" indent="0">
              <a:buNone/>
            </a:pPr>
            <a:r>
              <a:rPr lang="pt-BR" sz="2800" dirty="0">
                <a:solidFill>
                  <a:schemeClr val="tx1"/>
                </a:solidFill>
              </a:rPr>
              <a:t>Nesse período muitos fugiram de Jerusalém e é possível que alguns cristãos tenham se envolvido na rebelião, mas em sua maioria devem ter fugido.</a:t>
            </a:r>
          </a:p>
          <a:p>
            <a:endParaRPr lang="pt-BR" sz="900" dirty="0">
              <a:solidFill>
                <a:schemeClr val="tx1"/>
              </a:solidFill>
            </a:endParaRPr>
          </a:p>
          <a:p>
            <a:pPr marL="45720" indent="0">
              <a:buNone/>
            </a:pPr>
            <a:r>
              <a:rPr lang="pt-BR" sz="2800" i="1" u="sng" dirty="0">
                <a:solidFill>
                  <a:schemeClr val="tx1"/>
                </a:solidFill>
                <a:hlinkClick r:id="rId2"/>
              </a:rPr>
              <a:t>Lucas 21:20,21</a:t>
            </a:r>
            <a:r>
              <a:rPr lang="pt-BR" sz="2800" i="1" dirty="0">
                <a:solidFill>
                  <a:schemeClr val="tx1"/>
                </a:solidFill>
              </a:rPr>
              <a:t> “— Quando, porém, vocês virem Jerusalém sitiada de exércitos, saibam que está próxima a sua devastação</a:t>
            </a:r>
            <a:r>
              <a:rPr lang="pt-BR" sz="2800" i="1" dirty="0" smtClean="0">
                <a:solidFill>
                  <a:schemeClr val="tx1"/>
                </a:solidFill>
              </a:rPr>
              <a:t>. Então </a:t>
            </a:r>
            <a:r>
              <a:rPr lang="pt-BR" sz="2800" i="1" dirty="0">
                <a:solidFill>
                  <a:schemeClr val="tx1"/>
                </a:solidFill>
              </a:rPr>
              <a:t>os que estiverem na Judeia fujam para os montes; os que se encontrarem dentro da cidade saiam dela; e os que estiverem nos campos não entrem na cidade”.</a:t>
            </a:r>
            <a:r>
              <a:rPr lang="pt-BR" i="1" dirty="0"/>
              <a:t/>
            </a:r>
            <a:br>
              <a:rPr lang="pt-BR" i="1" dirty="0"/>
            </a:br>
            <a:endParaRPr lang="pt-BR" dirty="0"/>
          </a:p>
          <a:p>
            <a:pPr marL="45720" indent="0">
              <a:buNone/>
            </a:pP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51900" y="4485928"/>
            <a:ext cx="3395886" cy="2159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75445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143000" y="978794"/>
            <a:ext cx="9872871" cy="5117206"/>
          </a:xfrm>
        </p:spPr>
        <p:txBody>
          <a:bodyPr/>
          <a:lstStyle/>
          <a:p>
            <a:pPr marL="45720" indent="0">
              <a:buNone/>
            </a:pPr>
            <a:r>
              <a:rPr lang="pt-BR" sz="3200" dirty="0">
                <a:solidFill>
                  <a:schemeClr val="tx1"/>
                </a:solidFill>
              </a:rPr>
              <a:t>Os romanos reagiram com muita violência e sitiaram Jerusalém por 4 anos. Para enfraquecer a resistência dos rebeldes, queimaram os depósitos de alimentos, cortaram a água e quando em 70, tomaram a cidade houve um banho de sangue.</a:t>
            </a:r>
          </a:p>
          <a:p>
            <a:pPr marL="45720" indent="0">
              <a:buNone/>
            </a:pP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9435" y="3673698"/>
            <a:ext cx="3998890" cy="299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74970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143000" y="862885"/>
            <a:ext cx="9872871" cy="5233115"/>
          </a:xfrm>
        </p:spPr>
        <p:txBody>
          <a:bodyPr/>
          <a:lstStyle/>
          <a:p>
            <a:pPr marL="45720" indent="0">
              <a:buNone/>
            </a:pPr>
            <a:r>
              <a:rPr lang="pt-BR" sz="2800" dirty="0">
                <a:solidFill>
                  <a:schemeClr val="tx1"/>
                </a:solidFill>
              </a:rPr>
              <a:t>Tito que comandou a reação de Roma à rebelião, </a:t>
            </a:r>
            <a:r>
              <a:rPr lang="pt-BR" sz="2800" dirty="0" smtClean="0">
                <a:solidFill>
                  <a:schemeClr val="tx1"/>
                </a:solidFill>
              </a:rPr>
              <a:t>inicialmente </a:t>
            </a:r>
            <a:r>
              <a:rPr lang="pt-BR" sz="2800" dirty="0">
                <a:solidFill>
                  <a:schemeClr val="tx1"/>
                </a:solidFill>
              </a:rPr>
              <a:t>incentivava a deserção, mas depois passou a açoitar e crucificar os que escapavam. Cerca de 500 por dia.</a:t>
            </a:r>
          </a:p>
          <a:p>
            <a:pPr marL="45720" indent="0">
              <a:buNone/>
            </a:pPr>
            <a:r>
              <a:rPr lang="pt-BR" sz="2800" dirty="0">
                <a:solidFill>
                  <a:schemeClr val="tx1"/>
                </a:solidFill>
              </a:rPr>
              <a:t>O Templo foi destruído e o fogo também destruiu </a:t>
            </a:r>
            <a:endParaRPr lang="pt-BR" sz="2800" dirty="0" smtClean="0">
              <a:solidFill>
                <a:schemeClr val="tx1"/>
              </a:solidFill>
            </a:endParaRPr>
          </a:p>
          <a:p>
            <a:pPr marL="45720" indent="0">
              <a:buNone/>
            </a:pPr>
            <a:r>
              <a:rPr lang="pt-BR" sz="2800" dirty="0" smtClean="0">
                <a:solidFill>
                  <a:schemeClr val="tx1"/>
                </a:solidFill>
              </a:rPr>
              <a:t>as </a:t>
            </a:r>
            <a:r>
              <a:rPr lang="pt-BR" sz="2800" dirty="0">
                <a:solidFill>
                  <a:schemeClr val="tx1"/>
                </a:solidFill>
              </a:rPr>
              <a:t>câmaras do tesouro do templo, </a:t>
            </a:r>
            <a:endParaRPr lang="pt-BR" sz="2800" dirty="0" smtClean="0">
              <a:solidFill>
                <a:schemeClr val="tx1"/>
              </a:solidFill>
            </a:endParaRPr>
          </a:p>
          <a:p>
            <a:pPr marL="45720" indent="0">
              <a:buNone/>
            </a:pPr>
            <a:r>
              <a:rPr lang="pt-BR" sz="2800" dirty="0" smtClean="0">
                <a:solidFill>
                  <a:schemeClr val="tx1"/>
                </a:solidFill>
              </a:rPr>
              <a:t>"</a:t>
            </a:r>
            <a:r>
              <a:rPr lang="pt-BR" sz="2800" dirty="0">
                <a:solidFill>
                  <a:schemeClr val="tx1"/>
                </a:solidFill>
              </a:rPr>
              <a:t>onde havia enormes somas de dinheiro, </a:t>
            </a:r>
            <a:endParaRPr lang="pt-BR" sz="2800" dirty="0" smtClean="0">
              <a:solidFill>
                <a:schemeClr val="tx1"/>
              </a:solidFill>
            </a:endParaRPr>
          </a:p>
          <a:p>
            <a:pPr marL="45720" indent="0">
              <a:buNone/>
            </a:pPr>
            <a:r>
              <a:rPr lang="pt-BR" sz="2800" dirty="0" smtClean="0">
                <a:solidFill>
                  <a:schemeClr val="tx1"/>
                </a:solidFill>
              </a:rPr>
              <a:t>grandes </a:t>
            </a:r>
            <a:r>
              <a:rPr lang="pt-BR" sz="2800" dirty="0">
                <a:solidFill>
                  <a:schemeClr val="tx1"/>
                </a:solidFill>
              </a:rPr>
              <a:t>pilhas de roupas e outros objetos </a:t>
            </a:r>
            <a:endParaRPr lang="pt-BR" sz="2800" dirty="0" smtClean="0">
              <a:solidFill>
                <a:schemeClr val="tx1"/>
              </a:solidFill>
            </a:endParaRPr>
          </a:p>
          <a:p>
            <a:pPr marL="45720" indent="0">
              <a:buNone/>
            </a:pPr>
            <a:r>
              <a:rPr lang="pt-BR" sz="2800" dirty="0" smtClean="0">
                <a:solidFill>
                  <a:schemeClr val="tx1"/>
                </a:solidFill>
              </a:rPr>
              <a:t>de </a:t>
            </a:r>
            <a:r>
              <a:rPr lang="pt-BR" sz="2800" dirty="0">
                <a:solidFill>
                  <a:schemeClr val="tx1"/>
                </a:solidFill>
              </a:rPr>
              <a:t>valor".</a:t>
            </a:r>
          </a:p>
          <a:p>
            <a:pPr marL="45720" indent="0">
              <a:buNone/>
            </a:pPr>
            <a:r>
              <a:rPr lang="pt-BR" sz="2800" dirty="0">
                <a:solidFill>
                  <a:schemeClr val="tx1"/>
                </a:solidFill>
              </a:rPr>
              <a:t>A cidade foi saqueada e queimada.</a:t>
            </a:r>
          </a:p>
          <a:p>
            <a:pPr marL="45720" indent="0">
              <a:buNone/>
            </a:pP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66212" y="2936381"/>
            <a:ext cx="3062655" cy="3548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40818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143000" y="1043189"/>
            <a:ext cx="9872871" cy="5052811"/>
          </a:xfrm>
        </p:spPr>
        <p:txBody>
          <a:bodyPr/>
          <a:lstStyle/>
          <a:p>
            <a:pPr marL="45720" indent="0">
              <a:buNone/>
            </a:pPr>
            <a:r>
              <a:rPr lang="pt-BR" sz="2800" b="1" dirty="0" smtClean="0">
                <a:solidFill>
                  <a:schemeClr val="tx1"/>
                </a:solidFill>
              </a:rPr>
              <a:t>Judaísmo e </a:t>
            </a:r>
            <a:r>
              <a:rPr lang="pt-BR" sz="2800" b="1" dirty="0">
                <a:solidFill>
                  <a:schemeClr val="tx1"/>
                </a:solidFill>
              </a:rPr>
              <a:t>cristianismo</a:t>
            </a:r>
            <a:endParaRPr lang="pt-BR" sz="2800" dirty="0">
              <a:solidFill>
                <a:schemeClr val="tx1"/>
              </a:solidFill>
            </a:endParaRPr>
          </a:p>
          <a:p>
            <a:pPr marL="45720" indent="0">
              <a:buNone/>
            </a:pPr>
            <a:endParaRPr lang="pt-BR" sz="2800" dirty="0">
              <a:solidFill>
                <a:schemeClr val="tx1"/>
              </a:solidFill>
            </a:endParaRPr>
          </a:p>
          <a:p>
            <a:pPr marL="45720" indent="0">
              <a:buNone/>
            </a:pPr>
            <a:r>
              <a:rPr lang="pt-BR" sz="2800" dirty="0">
                <a:solidFill>
                  <a:schemeClr val="tx1"/>
                </a:solidFill>
              </a:rPr>
              <a:t>A centralidade de Jerusalém para todo o mundo judeu, implicava no direito de ditar normas que determinavam a prática da lei judaica e se estendia para as comunidades da diáspora. A vida dos judeus se organizava em torno do templo: ali se fazia comércio, encontravam-se os amigos, fazia-se política e, conspirava-se contra Roma.</a:t>
            </a:r>
          </a:p>
          <a:p>
            <a:pPr marL="45720" indent="0">
              <a:buNone/>
            </a:pP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6046" y="4597758"/>
            <a:ext cx="4946293" cy="1978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96220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143000" y="940158"/>
            <a:ext cx="9872871" cy="5155842"/>
          </a:xfrm>
        </p:spPr>
        <p:txBody>
          <a:bodyPr/>
          <a:lstStyle/>
          <a:p>
            <a:pPr marL="45720" indent="0">
              <a:buNone/>
            </a:pPr>
            <a:r>
              <a:rPr lang="pt-BR" sz="2800" dirty="0">
                <a:solidFill>
                  <a:schemeClr val="tx1"/>
                </a:solidFill>
              </a:rPr>
              <a:t>A Igreja cristã em Jerusalém não tinha uma identidade missionária e multicultural como a de </a:t>
            </a:r>
            <a:r>
              <a:rPr lang="pt-BR" sz="2800" dirty="0" err="1">
                <a:solidFill>
                  <a:schemeClr val="tx1"/>
                </a:solidFill>
              </a:rPr>
              <a:t>Antioquia</a:t>
            </a:r>
            <a:r>
              <a:rPr lang="pt-BR" sz="2800" dirty="0">
                <a:solidFill>
                  <a:schemeClr val="tx1"/>
                </a:solidFill>
              </a:rPr>
              <a:t>, mas preservou o status supervisionando o avanço do cristianismo.</a:t>
            </a:r>
          </a:p>
          <a:p>
            <a:pPr marL="45720" indent="0">
              <a:buNone/>
            </a:pPr>
            <a:r>
              <a:rPr lang="pt-BR" sz="2800" dirty="0">
                <a:solidFill>
                  <a:schemeClr val="tx1"/>
                </a:solidFill>
              </a:rPr>
              <a:t>Por exemplo: fizeram um acordo com Paulo que ele seria o apóstolo dos gentios, mas estes guardariam os preceitos mínimos da lei e organizaria uma coleta entre as Igrejas gentílicas para a Igreja em Jerusalém. (Atos 15).</a:t>
            </a:r>
          </a:p>
          <a:p>
            <a:endParaRPr lang="pt-BR" dirty="0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9682" y="4290453"/>
            <a:ext cx="3340994" cy="2227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44066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143000" y="1056068"/>
            <a:ext cx="9872871" cy="5039932"/>
          </a:xfrm>
        </p:spPr>
        <p:txBody>
          <a:bodyPr/>
          <a:lstStyle/>
          <a:p>
            <a:pPr marL="45720" indent="0">
              <a:buNone/>
            </a:pPr>
            <a:r>
              <a:rPr lang="pt-BR" sz="3200" i="1" dirty="0">
                <a:solidFill>
                  <a:schemeClr val="tx1"/>
                </a:solidFill>
              </a:rPr>
              <a:t>“Havendo grande debate, Pedro tomou a palavra e disse: — Irmãos, vocês sabem que, desde há muito, Deus me escolheu entre vocês para que da minha boca os gentios ouvissem a palavra do evangelho e cressem”. </a:t>
            </a:r>
            <a:r>
              <a:rPr lang="pt-BR" sz="3200" i="1" dirty="0">
                <a:solidFill>
                  <a:schemeClr val="tx1"/>
                </a:solidFill>
                <a:hlinkClick r:id="rId2"/>
              </a:rPr>
              <a:t>Atos 15:7</a:t>
            </a:r>
            <a:endParaRPr lang="pt-BR" sz="3200" dirty="0">
              <a:solidFill>
                <a:schemeClr val="tx1"/>
              </a:solidFill>
            </a:endParaRPr>
          </a:p>
          <a:p>
            <a:pPr marL="45720" indent="0">
              <a:buNone/>
            </a:pPr>
            <a:endParaRPr lang="pt-BR" dirty="0" smtClean="0"/>
          </a:p>
          <a:p>
            <a:pPr marL="45720" indent="0">
              <a:buNone/>
            </a:pPr>
            <a:r>
              <a:rPr lang="pt-BR" sz="3200" i="1" dirty="0">
                <a:solidFill>
                  <a:schemeClr val="tx1"/>
                </a:solidFill>
              </a:rPr>
              <a:t>“Depois que eles terminaram, Tiago tomou a palavra e disse: — Irmãos, ouçam o que tenho a dizer”. </a:t>
            </a:r>
            <a:r>
              <a:rPr lang="pt-BR" sz="3200" i="1" dirty="0">
                <a:solidFill>
                  <a:schemeClr val="tx1"/>
                </a:solidFill>
                <a:hlinkClick r:id="rId3"/>
              </a:rPr>
              <a:t>Atos 15:13</a:t>
            </a:r>
            <a:endParaRPr lang="pt-BR" sz="3200" dirty="0">
              <a:solidFill>
                <a:schemeClr val="tx1"/>
              </a:solidFill>
            </a:endParaRPr>
          </a:p>
          <a:p>
            <a:pPr marL="4572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303039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143000" y="1094704"/>
            <a:ext cx="9872871" cy="5001296"/>
          </a:xfrm>
        </p:spPr>
        <p:txBody>
          <a:bodyPr/>
          <a:lstStyle/>
          <a:p>
            <a:pPr marL="45720" indent="0">
              <a:buNone/>
            </a:pPr>
            <a:r>
              <a:rPr lang="pt-BR" sz="2800" i="1" dirty="0">
                <a:solidFill>
                  <a:schemeClr val="tx1"/>
                </a:solidFill>
              </a:rPr>
              <a:t>— Por isso, julgo que não devemos perturbar aqueles que, entre os gentios, se convertem a Deus, mas escrever-lhes que se abstenham das contaminações dos ídolos, bem como da imoralidade sexual, da carne de animais sufocados e do sangue. </a:t>
            </a:r>
            <a:r>
              <a:rPr lang="pt-BR" sz="2800" i="1" u="sng" dirty="0">
                <a:solidFill>
                  <a:schemeClr val="tx1"/>
                </a:solidFill>
                <a:hlinkClick r:id="rId2"/>
              </a:rPr>
              <a:t>Atos </a:t>
            </a:r>
            <a:r>
              <a:rPr lang="pt-BR" sz="2800" i="1" u="sng" dirty="0" smtClean="0">
                <a:solidFill>
                  <a:schemeClr val="tx1"/>
                </a:solidFill>
                <a:hlinkClick r:id="rId2"/>
              </a:rPr>
              <a:t>15:19,20</a:t>
            </a:r>
            <a:endParaRPr lang="pt-BR" sz="2800" i="1" u="sng" dirty="0" smtClean="0">
              <a:solidFill>
                <a:schemeClr val="tx1"/>
              </a:solidFill>
            </a:endParaRPr>
          </a:p>
          <a:p>
            <a:pPr marL="45720" indent="0">
              <a:buNone/>
            </a:pPr>
            <a:endParaRPr lang="pt-BR" sz="2800" dirty="0">
              <a:solidFill>
                <a:schemeClr val="tx1"/>
              </a:solidFill>
            </a:endParaRPr>
          </a:p>
          <a:p>
            <a:pPr marL="45720" indent="0">
              <a:buNone/>
            </a:pPr>
            <a:r>
              <a:rPr lang="pt-BR" sz="2800" i="1" dirty="0">
                <a:solidFill>
                  <a:schemeClr val="tx1"/>
                </a:solidFill>
              </a:rPr>
              <a:t>“pareceu-nos bem, chegados a pleno acordo, eleger alguns homens e enviá-los a vocês com os nossos amados Barnabé e Paulo”, </a:t>
            </a:r>
            <a:r>
              <a:rPr lang="pt-BR" sz="2800" i="1" u="sng" dirty="0">
                <a:solidFill>
                  <a:schemeClr val="tx1"/>
                </a:solidFill>
                <a:hlinkClick r:id="rId3"/>
              </a:rPr>
              <a:t>Atos 15:25</a:t>
            </a:r>
            <a:endParaRPr lang="pt-BR" sz="2800" dirty="0">
              <a:solidFill>
                <a:schemeClr val="tx1"/>
              </a:solidFill>
            </a:endParaRPr>
          </a:p>
          <a:p>
            <a:pPr marL="45720" indent="0">
              <a:buNone/>
            </a:pPr>
            <a:endParaRPr lang="pt-BR" dirty="0" smtClean="0"/>
          </a:p>
          <a:p>
            <a:pPr marL="45720" indent="0">
              <a:buNone/>
            </a:pPr>
            <a:r>
              <a:rPr lang="pt-BR" sz="2800" dirty="0" smtClean="0">
                <a:solidFill>
                  <a:schemeClr val="tx1"/>
                </a:solidFill>
              </a:rPr>
              <a:t>Apesar </a:t>
            </a:r>
            <a:r>
              <a:rPr lang="pt-BR" sz="2800" dirty="0">
                <a:solidFill>
                  <a:schemeClr val="tx1"/>
                </a:solidFill>
              </a:rPr>
              <a:t>dos primeiros cristão serem diversos (judeus e gentios), mantinham como referência a religião judaica:</a:t>
            </a:r>
          </a:p>
          <a:p>
            <a:pPr marL="4572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210125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1324930"/>
              </p:ext>
            </p:extLst>
          </p:nvPr>
        </p:nvGraphicFramePr>
        <p:xfrm>
          <a:off x="1120460" y="605307"/>
          <a:ext cx="9311428" cy="5759756"/>
        </p:xfrm>
        <a:graphic>
          <a:graphicData uri="http://schemas.openxmlformats.org/drawingml/2006/table">
            <a:tbl>
              <a:tblPr firstRow="1" firstCol="1" bandRow="1"/>
              <a:tblGrid>
                <a:gridCol w="4655714"/>
                <a:gridCol w="4655714"/>
              </a:tblGrid>
              <a:tr h="4689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Judaísmo</a:t>
                      </a:r>
                      <a:endParaRPr lang="pt-BR" sz="24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Cristianismo </a:t>
                      </a:r>
                      <a:endParaRPr lang="pt-BR" sz="24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3788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Tradições de Israel</a:t>
                      </a:r>
                      <a:endParaRPr lang="pt-BR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 consideravam o “Novo Israel”</a:t>
                      </a:r>
                      <a:endParaRPr lang="pt-BR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3788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Liam o Torá </a:t>
                      </a:r>
                      <a:endParaRPr lang="pt-BR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Liam o Torá e se consideram herdeiros de Abraão.</a:t>
                      </a:r>
                      <a:endParaRPr lang="pt-BR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320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Referência: </a:t>
                      </a:r>
                      <a:r>
                        <a:rPr lang="pt-BR" sz="28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Jerusalém / Templo</a:t>
                      </a:r>
                      <a:endParaRPr lang="pt-BR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Referência simbólica: Jerusalém / Jerusalém celeste.</a:t>
                      </a:r>
                      <a:endParaRPr lang="pt-BR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57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Profecia apocalíptica judaica que a ação salvadora de Deus só aconteceria em resposta a uma grande crise. </a:t>
                      </a:r>
                      <a:endParaRPr lang="pt-BR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Entendimento da destruição de Jerusalém como parte dessa profecia. </a:t>
                      </a:r>
                      <a:endParaRPr lang="pt-BR" sz="28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pt-BR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Marcos 13. 1 e 2)</a:t>
                      </a:r>
                      <a:endParaRPr lang="pt-BR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990468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143000" y="991673"/>
            <a:ext cx="9872871" cy="5104327"/>
          </a:xfrm>
        </p:spPr>
        <p:txBody>
          <a:bodyPr/>
          <a:lstStyle/>
          <a:p>
            <a:pPr marL="45720" indent="0">
              <a:buNone/>
            </a:pPr>
            <a:r>
              <a:rPr lang="pt-BR" sz="3200" i="1" dirty="0">
                <a:solidFill>
                  <a:schemeClr val="tx1"/>
                </a:solidFill>
              </a:rPr>
              <a:t>“Quando Jesus estava saindo do templo, um dos seus discípulos lhe disse: — Mestre! Que pedras, que construções! Mas Jesus respondeu: — Você está vendo estas grandes construções? Não ficará aqui pedra sobre pedra que não seja derrubada”. </a:t>
            </a:r>
            <a:r>
              <a:rPr lang="pt-BR" sz="3200" i="1" u="sng" dirty="0">
                <a:solidFill>
                  <a:schemeClr val="tx1"/>
                </a:solidFill>
                <a:hlinkClick r:id="rId2"/>
              </a:rPr>
              <a:t>Marcos </a:t>
            </a:r>
            <a:r>
              <a:rPr lang="pt-BR" sz="3200" i="1" u="sng" dirty="0" smtClean="0">
                <a:solidFill>
                  <a:schemeClr val="tx1"/>
                </a:solidFill>
                <a:hlinkClick r:id="rId2"/>
              </a:rPr>
              <a:t>13:1,2</a:t>
            </a:r>
            <a:endParaRPr lang="pt-BR" sz="3200" i="1" u="sng" dirty="0" smtClean="0">
              <a:solidFill>
                <a:schemeClr val="tx1"/>
              </a:solidFill>
            </a:endParaRPr>
          </a:p>
          <a:p>
            <a:pPr marL="45720" indent="0">
              <a:buNone/>
            </a:pPr>
            <a:endParaRPr lang="pt-BR" sz="3200" dirty="0">
              <a:solidFill>
                <a:schemeClr val="tx1"/>
              </a:solidFill>
            </a:endParaRPr>
          </a:p>
          <a:p>
            <a:pPr marL="45720" indent="0">
              <a:buNone/>
            </a:pPr>
            <a:r>
              <a:rPr lang="pt-BR" sz="3200" dirty="0">
                <a:solidFill>
                  <a:schemeClr val="tx1"/>
                </a:solidFill>
              </a:rPr>
              <a:t>“A pregação de João Batista e de Jesus já tinham elementos da profecia apocalíptica”.</a:t>
            </a:r>
          </a:p>
          <a:p>
            <a:pPr marL="4572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30066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143000" y="1030310"/>
            <a:ext cx="9872871" cy="5065690"/>
          </a:xfrm>
        </p:spPr>
        <p:txBody>
          <a:bodyPr/>
          <a:lstStyle/>
          <a:p>
            <a:pPr marL="45720" indent="0">
              <a:buNone/>
            </a:pPr>
            <a:r>
              <a:rPr lang="pt-BR" sz="3200" b="1" dirty="0">
                <a:solidFill>
                  <a:schemeClr val="tx1"/>
                </a:solidFill>
              </a:rPr>
              <a:t>Mudanças no judaísmo:</a:t>
            </a:r>
          </a:p>
          <a:p>
            <a:pPr lvl="0"/>
            <a:r>
              <a:rPr lang="pt-BR" sz="3200" dirty="0">
                <a:solidFill>
                  <a:schemeClr val="tx1"/>
                </a:solidFill>
              </a:rPr>
              <a:t>A centralidade do Templo é transferida para o Torá;</a:t>
            </a:r>
          </a:p>
          <a:p>
            <a:pPr lvl="0"/>
            <a:r>
              <a:rPr lang="pt-BR" sz="3200" dirty="0">
                <a:solidFill>
                  <a:schemeClr val="tx1"/>
                </a:solidFill>
              </a:rPr>
              <a:t>Os fariseus se tornaram gradualmente a voz do judaísmo em sua continuação;</a:t>
            </a:r>
          </a:p>
          <a:p>
            <a:pPr marL="45720" indent="0">
              <a:buNone/>
            </a:pPr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7718" y="3915982"/>
            <a:ext cx="4331594" cy="2436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7048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143000" y="1030310"/>
            <a:ext cx="9872871" cy="5065690"/>
          </a:xfrm>
        </p:spPr>
        <p:txBody>
          <a:bodyPr/>
          <a:lstStyle/>
          <a:p>
            <a:pPr marL="45720" indent="0">
              <a:buNone/>
            </a:pPr>
            <a:r>
              <a:rPr lang="pt-BR" sz="2800" b="1" dirty="0">
                <a:solidFill>
                  <a:schemeClr val="tx1"/>
                </a:solidFill>
              </a:rPr>
              <a:t>Mudanças no cristianismo:</a:t>
            </a:r>
          </a:p>
          <a:p>
            <a:pPr lvl="0"/>
            <a:r>
              <a:rPr lang="pt-BR" sz="2800" dirty="0">
                <a:solidFill>
                  <a:schemeClr val="tx1"/>
                </a:solidFill>
              </a:rPr>
              <a:t>A seita do Nazareno que era parte integrante da diversidade do Judaísmo do Segundo Templo, ficou órfã e teve que aprender a se entender em relação à nova realidade que surgiu após 70 d.C. </a:t>
            </a:r>
          </a:p>
          <a:p>
            <a:pPr lvl="0"/>
            <a:r>
              <a:rPr lang="pt-BR" sz="2800" dirty="0">
                <a:solidFill>
                  <a:schemeClr val="tx1"/>
                </a:solidFill>
              </a:rPr>
              <a:t>Não se sabe o que aconteceu com a Igreja em Jerusalém</a:t>
            </a:r>
            <a:r>
              <a:rPr lang="pt-BR" sz="2800" dirty="0" smtClean="0">
                <a:solidFill>
                  <a:schemeClr val="tx1"/>
                </a:solidFill>
              </a:rPr>
              <a:t>.</a:t>
            </a:r>
          </a:p>
          <a:p>
            <a:r>
              <a:rPr lang="pt-BR" sz="2800" dirty="0">
                <a:solidFill>
                  <a:schemeClr val="tx1"/>
                </a:solidFill>
              </a:rPr>
              <a:t>Os cristãos revisitaram as tradições dos antigos apocalipses e aplicaram as expectativas sobre o seu tempo.</a:t>
            </a:r>
          </a:p>
          <a:p>
            <a:pPr lvl="0"/>
            <a:endParaRPr lang="pt-BR" sz="2800" dirty="0">
              <a:solidFill>
                <a:schemeClr val="tx1"/>
              </a:solidFill>
            </a:endParaRPr>
          </a:p>
          <a:p>
            <a:pPr marL="45720" indent="0">
              <a:buNone/>
            </a:pP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5242" y="4859762"/>
            <a:ext cx="2952750" cy="1543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4467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130121" y="688374"/>
            <a:ext cx="9872871" cy="5258873"/>
          </a:xfrm>
        </p:spPr>
        <p:txBody>
          <a:bodyPr>
            <a:normAutofit/>
          </a:bodyPr>
          <a:lstStyle/>
          <a:p>
            <a:r>
              <a:rPr lang="pt-BR" sz="3500" i="1" dirty="0">
                <a:solidFill>
                  <a:schemeClr val="tx1"/>
                </a:solidFill>
              </a:rPr>
              <a:t>Mudança no foco da pregação. Muda também o público</a:t>
            </a:r>
            <a:r>
              <a:rPr lang="pt-BR" sz="3500" i="1" dirty="0" smtClean="0">
                <a:solidFill>
                  <a:schemeClr val="tx1"/>
                </a:solidFill>
              </a:rPr>
              <a:t>.</a:t>
            </a:r>
          </a:p>
          <a:p>
            <a:endParaRPr lang="pt-BR" sz="1100" i="1" dirty="0">
              <a:solidFill>
                <a:schemeClr val="tx1"/>
              </a:solidFill>
            </a:endParaRPr>
          </a:p>
          <a:p>
            <a:pPr marL="45720" indent="0">
              <a:buNone/>
            </a:pPr>
            <a:r>
              <a:rPr lang="pt-BR" sz="2800" i="1" dirty="0" smtClean="0">
                <a:solidFill>
                  <a:schemeClr val="tx1"/>
                </a:solidFill>
              </a:rPr>
              <a:t> </a:t>
            </a:r>
            <a:r>
              <a:rPr lang="pt-BR" sz="2800" i="1" dirty="0">
                <a:solidFill>
                  <a:schemeClr val="tx1"/>
                </a:solidFill>
              </a:rPr>
              <a:t>“</a:t>
            </a:r>
            <a:r>
              <a:rPr lang="pt-BR" sz="2600" i="1" dirty="0">
                <a:solidFill>
                  <a:schemeClr val="tx1"/>
                </a:solidFill>
              </a:rPr>
              <a:t>Jesus usa um símbolo, que é chave para entender sua mensagem, sua atuação e a repercussão que alcançou: Reino de Deus. Quer dizer, não fala primordialmente - como tantos outros no judaísmo – da Lei, de sua própria pessoa, nem tanto sequer de Deus em si mesmo. É indiscutível que a expressão «Reino Deus» se remonta a Jesus. Aparece frequentemente em seus lábios e não pode se explicar como projeção da Igreja posterior, que a usa de forma muito </a:t>
            </a:r>
            <a:r>
              <a:rPr lang="pt-BR" sz="2600" i="1" dirty="0" smtClean="0">
                <a:solidFill>
                  <a:schemeClr val="tx1"/>
                </a:solidFill>
              </a:rPr>
              <a:t>escassa”. </a:t>
            </a:r>
            <a:r>
              <a:rPr lang="pt-BR" sz="2600" i="1" dirty="0">
                <a:solidFill>
                  <a:schemeClr val="tx1"/>
                </a:solidFill>
              </a:rPr>
              <a:t>(</a:t>
            </a:r>
            <a:r>
              <a:rPr lang="pt-BR" sz="2600" dirty="0">
                <a:solidFill>
                  <a:schemeClr val="tx1"/>
                </a:solidFill>
              </a:rPr>
              <a:t>AGUIRRE, Rafael. Del </a:t>
            </a:r>
            <a:r>
              <a:rPr lang="pt-BR" sz="2600" dirty="0" err="1">
                <a:solidFill>
                  <a:schemeClr val="tx1"/>
                </a:solidFill>
              </a:rPr>
              <a:t>movimiento</a:t>
            </a:r>
            <a:r>
              <a:rPr lang="pt-BR" sz="2600" dirty="0">
                <a:solidFill>
                  <a:schemeClr val="tx1"/>
                </a:solidFill>
              </a:rPr>
              <a:t> de </a:t>
            </a:r>
            <a:r>
              <a:rPr lang="pt-BR" sz="2600" dirty="0" err="1">
                <a:solidFill>
                  <a:schemeClr val="tx1"/>
                </a:solidFill>
              </a:rPr>
              <a:t>Jesús</a:t>
            </a:r>
            <a:r>
              <a:rPr lang="pt-BR" sz="2600" dirty="0">
                <a:solidFill>
                  <a:schemeClr val="tx1"/>
                </a:solidFill>
              </a:rPr>
              <a:t> a </a:t>
            </a:r>
            <a:r>
              <a:rPr lang="pt-BR" sz="2600" dirty="0" err="1">
                <a:solidFill>
                  <a:schemeClr val="tx1"/>
                </a:solidFill>
              </a:rPr>
              <a:t>la</a:t>
            </a:r>
            <a:r>
              <a:rPr lang="pt-BR" sz="2600" dirty="0">
                <a:solidFill>
                  <a:schemeClr val="tx1"/>
                </a:solidFill>
              </a:rPr>
              <a:t> </a:t>
            </a:r>
            <a:r>
              <a:rPr lang="pt-BR" sz="2600" dirty="0" err="1">
                <a:solidFill>
                  <a:schemeClr val="tx1"/>
                </a:solidFill>
              </a:rPr>
              <a:t>Iglesia</a:t>
            </a:r>
            <a:r>
              <a:rPr lang="pt-BR" sz="2600" dirty="0">
                <a:solidFill>
                  <a:schemeClr val="tx1"/>
                </a:solidFill>
              </a:rPr>
              <a:t> Cristiana. Editorial Verbo Divino. </a:t>
            </a:r>
            <a:r>
              <a:rPr lang="pt-BR" sz="2600" dirty="0" err="1">
                <a:solidFill>
                  <a:schemeClr val="tx1"/>
                </a:solidFill>
              </a:rPr>
              <a:t>Estella</a:t>
            </a:r>
            <a:r>
              <a:rPr lang="pt-BR" sz="2600" dirty="0">
                <a:solidFill>
                  <a:schemeClr val="tx1"/>
                </a:solidFill>
              </a:rPr>
              <a:t> (Navarra), </a:t>
            </a:r>
            <a:r>
              <a:rPr lang="pt-BR" sz="2600" dirty="0" err="1">
                <a:solidFill>
                  <a:schemeClr val="tx1"/>
                </a:solidFill>
              </a:rPr>
              <a:t>España</a:t>
            </a:r>
            <a:r>
              <a:rPr lang="pt-BR" sz="2600" dirty="0">
                <a:solidFill>
                  <a:schemeClr val="tx1"/>
                </a:solidFill>
              </a:rPr>
              <a:t>. 2009. </a:t>
            </a:r>
            <a:r>
              <a:rPr lang="pt-BR" sz="2600" dirty="0" err="1" smtClean="0">
                <a:solidFill>
                  <a:schemeClr val="tx1"/>
                </a:solidFill>
              </a:rPr>
              <a:t>Pag</a:t>
            </a:r>
            <a:r>
              <a:rPr lang="pt-BR" sz="2600" dirty="0" smtClean="0">
                <a:solidFill>
                  <a:schemeClr val="tx1"/>
                </a:solidFill>
              </a:rPr>
              <a:t> 58).</a:t>
            </a:r>
            <a:endParaRPr lang="pt-BR" sz="2600" dirty="0">
              <a:solidFill>
                <a:schemeClr val="tx1"/>
              </a:solidFill>
            </a:endParaRPr>
          </a:p>
          <a:p>
            <a:pPr lvl="0"/>
            <a:endParaRPr lang="pt-BR" dirty="0"/>
          </a:p>
          <a:p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50817" y="5164011"/>
            <a:ext cx="2949263" cy="1437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2054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143000" y="1094704"/>
            <a:ext cx="9872871" cy="5001296"/>
          </a:xfrm>
        </p:spPr>
        <p:txBody>
          <a:bodyPr/>
          <a:lstStyle/>
          <a:p>
            <a:pPr lvl="0"/>
            <a:r>
              <a:rPr lang="pt-BR" sz="2800" dirty="0">
                <a:solidFill>
                  <a:schemeClr val="tx1"/>
                </a:solidFill>
              </a:rPr>
              <a:t>Os líderes emergentes e os não afetados pela dupla catástrofe que se limitou a Roma e Palestina consolidaram as tradições de Jesus e se prepararam para enfrentar o futuro. </a:t>
            </a:r>
          </a:p>
          <a:p>
            <a:pPr lvl="0"/>
            <a:r>
              <a:rPr lang="pt-BR" sz="2800" dirty="0">
                <a:solidFill>
                  <a:schemeClr val="tx1"/>
                </a:solidFill>
              </a:rPr>
              <a:t>Se encerra a história da primeira geração cristã, tanto na fé quanto no modo de vida, mas a herança especial das três primeiras figuras mais destacadas do cristianismo não pôde desaparecer.</a:t>
            </a:r>
          </a:p>
          <a:p>
            <a:pPr marL="45720" indent="0">
              <a:buNone/>
            </a:pP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6856" y="4352252"/>
            <a:ext cx="2472744" cy="2144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3443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233152" y="914400"/>
            <a:ext cx="9872871" cy="5061397"/>
          </a:xfrm>
        </p:spPr>
        <p:txBody>
          <a:bodyPr/>
          <a:lstStyle/>
          <a:p>
            <a:pPr marL="45720" indent="0">
              <a:buNone/>
            </a:pPr>
            <a:r>
              <a:rPr lang="pt-BR" sz="2800" dirty="0">
                <a:solidFill>
                  <a:schemeClr val="tx1"/>
                </a:solidFill>
              </a:rPr>
              <a:t>A cada um desses grandes líderes é atribuído um documento que deve ser entendido como uma tentativa de representar seu ensinamento e preservar o que ele representava, não apenas como uma demonstração de devoção, mas porque sua mensagem permaneceu importante depois de ser tirada da igreja que venerava sua memória. </a:t>
            </a:r>
          </a:p>
          <a:p>
            <a:pPr marL="45720" indent="0">
              <a:buNone/>
            </a:pPr>
            <a:r>
              <a:rPr lang="pt-BR" sz="2800" dirty="0">
                <a:solidFill>
                  <a:schemeClr val="tx1"/>
                </a:solidFill>
              </a:rPr>
              <a:t>Os três documentos são: </a:t>
            </a:r>
          </a:p>
          <a:p>
            <a:r>
              <a:rPr lang="pt-BR" sz="2800" dirty="0">
                <a:solidFill>
                  <a:schemeClr val="tx1"/>
                </a:solidFill>
              </a:rPr>
              <a:t>Efésios (Paulo), </a:t>
            </a:r>
          </a:p>
          <a:p>
            <a:r>
              <a:rPr lang="pt-BR" sz="2800" dirty="0">
                <a:solidFill>
                  <a:schemeClr val="tx1"/>
                </a:solidFill>
              </a:rPr>
              <a:t>a Carta de Tiago </a:t>
            </a:r>
          </a:p>
          <a:p>
            <a:r>
              <a:rPr lang="pt-BR" sz="2800" dirty="0">
                <a:solidFill>
                  <a:schemeClr val="tx1"/>
                </a:solidFill>
              </a:rPr>
              <a:t>e a primeira Carta de Pedro.</a:t>
            </a:r>
          </a:p>
          <a:p>
            <a:pPr marL="45720" indent="0">
              <a:buNone/>
            </a:pP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93339" y="4443212"/>
            <a:ext cx="4552017" cy="2170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42295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143000" y="978794"/>
            <a:ext cx="8580549" cy="5117206"/>
          </a:xfrm>
        </p:spPr>
        <p:txBody>
          <a:bodyPr/>
          <a:lstStyle/>
          <a:p>
            <a:pPr marL="45720" indent="0">
              <a:buNone/>
            </a:pPr>
            <a:r>
              <a:rPr lang="pt-BR" sz="3600" dirty="0">
                <a:solidFill>
                  <a:schemeClr val="tx1"/>
                </a:solidFill>
              </a:rPr>
              <a:t>Se Jerusalém e o Templo não houvessem sido destruídos, que perfil teria desenvolvido o cristianismo</a:t>
            </a:r>
            <a:r>
              <a:rPr lang="pt-BR" sz="3600" dirty="0" smtClean="0">
                <a:solidFill>
                  <a:schemeClr val="tx1"/>
                </a:solidFill>
              </a:rPr>
              <a:t>?</a:t>
            </a:r>
          </a:p>
          <a:p>
            <a:pPr marL="45720" indent="0">
              <a:buNone/>
            </a:pPr>
            <a:endParaRPr lang="pt-BR" sz="3600" dirty="0">
              <a:solidFill>
                <a:schemeClr val="tx1"/>
              </a:solidFill>
            </a:endParaRPr>
          </a:p>
          <a:p>
            <a:pPr marL="45720" indent="0">
              <a:buNone/>
            </a:pPr>
            <a:r>
              <a:rPr lang="pt-BR" sz="3600" dirty="0">
                <a:solidFill>
                  <a:schemeClr val="tx1"/>
                </a:solidFill>
              </a:rPr>
              <a:t>Como teria se desenvolvido o cristianismo se Estêvão tivesse continuado liderando o movimento cristão primitivo?</a:t>
            </a:r>
          </a:p>
          <a:p>
            <a:pPr marL="45720" indent="0">
              <a:buNone/>
            </a:pP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22975" y="1957589"/>
            <a:ext cx="2540257" cy="3393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6363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143001" y="837127"/>
            <a:ext cx="7908366" cy="5258873"/>
          </a:xfrm>
        </p:spPr>
        <p:txBody>
          <a:bodyPr/>
          <a:lstStyle/>
          <a:p>
            <a:pPr marL="45720" indent="0">
              <a:buNone/>
            </a:pPr>
            <a:r>
              <a:rPr lang="pt-BR" sz="3200" dirty="0">
                <a:solidFill>
                  <a:schemeClr val="tx1"/>
                </a:solidFill>
              </a:rPr>
              <a:t>Como Tiago, irmão de Jesus, assumiu um papel tão forte de liderança?</a:t>
            </a:r>
          </a:p>
          <a:p>
            <a:pPr marL="45720" indent="0">
              <a:buNone/>
            </a:pPr>
            <a:endParaRPr lang="pt-BR" sz="1400" dirty="0" smtClean="0">
              <a:solidFill>
                <a:schemeClr val="tx1"/>
              </a:solidFill>
            </a:endParaRPr>
          </a:p>
          <a:p>
            <a:pPr marL="45720" indent="0">
              <a:buNone/>
            </a:pPr>
            <a:r>
              <a:rPr lang="pt-BR" sz="3200" dirty="0" smtClean="0">
                <a:solidFill>
                  <a:schemeClr val="tx1"/>
                </a:solidFill>
              </a:rPr>
              <a:t>Porque </a:t>
            </a:r>
            <a:r>
              <a:rPr lang="pt-BR" sz="3200" dirty="0">
                <a:solidFill>
                  <a:schemeClr val="tx1"/>
                </a:solidFill>
              </a:rPr>
              <a:t>o grupo dos 12 discípulos se dissolveu?</a:t>
            </a:r>
          </a:p>
          <a:p>
            <a:pPr marL="45720" indent="0">
              <a:buNone/>
            </a:pPr>
            <a:endParaRPr lang="pt-BR" sz="1800" dirty="0" smtClean="0">
              <a:solidFill>
                <a:schemeClr val="tx1"/>
              </a:solidFill>
            </a:endParaRPr>
          </a:p>
          <a:p>
            <a:pPr marL="45720" indent="0">
              <a:buNone/>
            </a:pPr>
            <a:r>
              <a:rPr lang="pt-BR" sz="3200" dirty="0" smtClean="0">
                <a:solidFill>
                  <a:schemeClr val="tx1"/>
                </a:solidFill>
              </a:rPr>
              <a:t>Porque </a:t>
            </a:r>
            <a:r>
              <a:rPr lang="pt-BR" sz="3200" dirty="0">
                <a:solidFill>
                  <a:schemeClr val="tx1"/>
                </a:solidFill>
              </a:rPr>
              <a:t>a centralidade do Reino de Deus (Terra, pão, paz e igualdade) foi substituída pela centralidade de Jesus ressuscitado?</a:t>
            </a:r>
          </a:p>
          <a:p>
            <a:pPr marL="45720" indent="0">
              <a:buNone/>
            </a:pP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51366" y="2057064"/>
            <a:ext cx="2924175" cy="2924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7833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143000" y="953037"/>
            <a:ext cx="9872871" cy="5142963"/>
          </a:xfrm>
        </p:spPr>
        <p:txBody>
          <a:bodyPr/>
          <a:lstStyle/>
          <a:p>
            <a:pPr marL="45720" indent="0">
              <a:buNone/>
            </a:pPr>
            <a:r>
              <a:rPr lang="pt-BR" sz="3200" dirty="0">
                <a:solidFill>
                  <a:schemeClr val="tx1"/>
                </a:solidFill>
              </a:rPr>
              <a:t>Fontes:</a:t>
            </a:r>
          </a:p>
          <a:p>
            <a:pPr lvl="0"/>
            <a:r>
              <a:rPr lang="pt-BR" sz="3200" dirty="0">
                <a:solidFill>
                  <a:schemeClr val="tx1"/>
                </a:solidFill>
              </a:rPr>
              <a:t>NOGUEIRA, Paulo Augusto de Souza. Breve história das Origens do Cristianismo. Aparecida, SP. Editora Santuário. 2020.</a:t>
            </a:r>
          </a:p>
          <a:p>
            <a:pPr lvl="0"/>
            <a:r>
              <a:rPr lang="pt-BR" sz="3200" dirty="0">
                <a:solidFill>
                  <a:schemeClr val="tx1"/>
                </a:solidFill>
              </a:rPr>
              <a:t>Bíblia de Estudo John Wesley. Nova Almeida Atualizada. Sociedade Bíblica do Brasil. 2020.</a:t>
            </a:r>
          </a:p>
          <a:p>
            <a:pPr lvl="0"/>
            <a:r>
              <a:rPr lang="pt-BR" sz="3200" dirty="0">
                <a:solidFill>
                  <a:schemeClr val="tx1"/>
                </a:solidFill>
              </a:rPr>
              <a:t>James D. G. </a:t>
            </a:r>
            <a:r>
              <a:rPr lang="pt-BR" sz="3200" dirty="0" err="1">
                <a:solidFill>
                  <a:schemeClr val="tx1"/>
                </a:solidFill>
              </a:rPr>
              <a:t>Dunn</a:t>
            </a:r>
            <a:r>
              <a:rPr lang="pt-BR" sz="3200" dirty="0">
                <a:solidFill>
                  <a:schemeClr val="tx1"/>
                </a:solidFill>
              </a:rPr>
              <a:t> - </a:t>
            </a:r>
            <a:r>
              <a:rPr lang="pt-BR" sz="3200" dirty="0" err="1">
                <a:solidFill>
                  <a:schemeClr val="tx1"/>
                </a:solidFill>
              </a:rPr>
              <a:t>Comenzando</a:t>
            </a:r>
            <a:r>
              <a:rPr lang="pt-BR" sz="3200" dirty="0">
                <a:solidFill>
                  <a:schemeClr val="tx1"/>
                </a:solidFill>
              </a:rPr>
              <a:t> desde </a:t>
            </a:r>
            <a:r>
              <a:rPr lang="pt-BR" sz="3200" dirty="0" err="1">
                <a:solidFill>
                  <a:schemeClr val="tx1"/>
                </a:solidFill>
              </a:rPr>
              <a:t>jerusalén</a:t>
            </a:r>
            <a:r>
              <a:rPr lang="pt-BR" sz="3200" dirty="0">
                <a:solidFill>
                  <a:schemeClr val="tx1"/>
                </a:solidFill>
              </a:rPr>
              <a:t>_ </a:t>
            </a:r>
            <a:r>
              <a:rPr lang="pt-BR" sz="3200" dirty="0" err="1">
                <a:solidFill>
                  <a:schemeClr val="tx1"/>
                </a:solidFill>
              </a:rPr>
              <a:t>el</a:t>
            </a:r>
            <a:r>
              <a:rPr lang="pt-BR" sz="3200" dirty="0">
                <a:solidFill>
                  <a:schemeClr val="tx1"/>
                </a:solidFill>
              </a:rPr>
              <a:t> Cristianismo </a:t>
            </a:r>
            <a:r>
              <a:rPr lang="pt-BR" sz="3200" dirty="0" err="1">
                <a:solidFill>
                  <a:schemeClr val="tx1"/>
                </a:solidFill>
              </a:rPr>
              <a:t>en</a:t>
            </a:r>
            <a:r>
              <a:rPr lang="pt-BR" sz="3200" dirty="0">
                <a:solidFill>
                  <a:schemeClr val="tx1"/>
                </a:solidFill>
              </a:rPr>
              <a:t> sus </a:t>
            </a:r>
            <a:r>
              <a:rPr lang="pt-BR" sz="3200" dirty="0" err="1">
                <a:solidFill>
                  <a:schemeClr val="tx1"/>
                </a:solidFill>
              </a:rPr>
              <a:t>comienzos</a:t>
            </a:r>
            <a:r>
              <a:rPr lang="pt-BR" sz="3200" dirty="0">
                <a:solidFill>
                  <a:schemeClr val="tx1"/>
                </a:solidFill>
              </a:rPr>
              <a:t> II. 2-Editorial Verbo Divino (2009)</a:t>
            </a:r>
          </a:p>
          <a:p>
            <a:r>
              <a:rPr lang="pt-BR" dirty="0"/>
              <a:t> </a:t>
            </a:r>
          </a:p>
          <a:p>
            <a:pPr marL="4572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10454479"/>
      </p:ext>
    </p:extLst>
  </p:cSld>
  <p:clrMapOvr>
    <a:masterClrMapping/>
  </p:clrMapOvr>
</p:sld>
</file>

<file path=ppt/theme/theme1.xml><?xml version="1.0" encoding="utf-8"?>
<a:theme xmlns:a="http://schemas.openxmlformats.org/drawingml/2006/main" name="Base">
  <a:themeElements>
    <a:clrScheme name="Basis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TM03457444[[fn=Base]]</Template>
  <TotalTime>232</TotalTime>
  <Words>1494</Words>
  <Application>Microsoft Office PowerPoint</Application>
  <PresentationFormat>Widescreen</PresentationFormat>
  <Paragraphs>103</Paragraphs>
  <Slides>24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24</vt:i4>
      </vt:variant>
    </vt:vector>
  </HeadingPairs>
  <TitlesOfParts>
    <vt:vector size="28" baseType="lpstr">
      <vt:lpstr>Calibri</vt:lpstr>
      <vt:lpstr>Corbel</vt:lpstr>
      <vt:lpstr>Times New Roman</vt:lpstr>
      <vt:lpstr>Base</vt:lpstr>
      <vt:lpstr>A catástrofe: Jerusalém destruída em 70 d.C.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catástrofe: Jerusalém destruída em 70 d.C.</dc:title>
  <dc:creator>Jane</dc:creator>
  <cp:lastModifiedBy>Jane</cp:lastModifiedBy>
  <cp:revision>22</cp:revision>
  <dcterms:created xsi:type="dcterms:W3CDTF">2022-02-08T12:44:34Z</dcterms:created>
  <dcterms:modified xsi:type="dcterms:W3CDTF">2022-02-16T11:44:37Z</dcterms:modified>
</cp:coreProperties>
</file>